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63" r:id="rId4"/>
    <p:sldId id="273" r:id="rId5"/>
    <p:sldId id="272" r:id="rId6"/>
    <p:sldId id="277" r:id="rId7"/>
    <p:sldId id="279" r:id="rId8"/>
    <p:sldId id="275" r:id="rId9"/>
    <p:sldId id="274" r:id="rId10"/>
    <p:sldId id="271" r:id="rId1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212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Егор Мануковский" initials="ЕМ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409"/>
    <a:srgbClr val="E6E6E6"/>
    <a:srgbClr val="1D165C"/>
    <a:srgbClr val="C14B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29" autoAdjust="0"/>
  </p:normalViewPr>
  <p:slideViewPr>
    <p:cSldViewPr showGuides="1">
      <p:cViewPr varScale="1">
        <p:scale>
          <a:sx n="74" d="100"/>
          <a:sy n="74" d="100"/>
        </p:scale>
        <p:origin x="456" y="72"/>
      </p:cViewPr>
      <p:guideLst>
        <p:guide orient="horz" pos="3240"/>
        <p:guide pos="212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E01CF-C3CB-4E51-9454-358025D10C17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52111-91C6-4B94-BADD-54C033806DD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1D165C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3900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D165C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3900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D165C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3900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D165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85500" y="0"/>
            <a:ext cx="7302500" cy="53721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473200"/>
            <a:ext cx="12674600" cy="88138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7700" y="774700"/>
            <a:ext cx="431800" cy="4953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1500" y="723900"/>
            <a:ext cx="571500" cy="5842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D165C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3900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3900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D16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66800" y="1844675"/>
            <a:ext cx="7795259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1D165C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3300" y="2700324"/>
            <a:ext cx="9843770" cy="3164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7340262" y="9366845"/>
            <a:ext cx="603884" cy="53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8100">
              <a:lnSpc>
                <a:spcPts val="3900"/>
              </a:lnSpc>
            </a:pPr>
            <a:fld id="{81D60167-4931-47E6-BA6A-407CBD079E47}" type="slidenum">
              <a:rPr spc="-50" dirty="0"/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5.GIF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image" Target="../media/image19.jpeg"/><Relationship Id="rId7" Type="http://schemas.openxmlformats.org/officeDocument/2006/relationships/image" Target="../media/image18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microsoft.com/office/2007/relationships/hdphoto" Target="../media/image25.wdp"/><Relationship Id="rId3" Type="http://schemas.openxmlformats.org/officeDocument/2006/relationships/image" Target="../media/image24.png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microsoft.com/office/2007/relationships/hdphoto" Target="../media/image27.wdp"/><Relationship Id="rId5" Type="http://schemas.openxmlformats.org/officeDocument/2006/relationships/image" Target="../media/image2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2.png"/><Relationship Id="rId7" Type="http://schemas.openxmlformats.org/officeDocument/2006/relationships/image" Target="../media/image4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985500" y="0"/>
              <a:ext cx="7302500" cy="53721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0200"/>
              <a:ext cx="13335000" cy="9956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032500"/>
              <a:ext cx="4838700" cy="42545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700" y="774700"/>
              <a:ext cx="431800" cy="495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06850" y="9385300"/>
              <a:ext cx="1435100" cy="254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200" y="571500"/>
              <a:ext cx="685800" cy="7366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12720" y="5540681"/>
            <a:ext cx="9228455" cy="1495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100"/>
              </a:spcBef>
            </a:pPr>
            <a:r>
              <a:rPr sz="34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Мобильный</a:t>
            </a:r>
            <a:r>
              <a:rPr sz="3400" spc="24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фитнес-тренер:</a:t>
            </a:r>
            <a:r>
              <a:rPr sz="3400" spc="25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приложение</a:t>
            </a:r>
            <a:r>
              <a:rPr sz="3400" spc="25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для </a:t>
            </a:r>
            <a:r>
              <a:rPr sz="340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домашних</a:t>
            </a:r>
            <a:r>
              <a:rPr sz="3400" spc="-114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тренировок.</a:t>
            </a:r>
            <a:endParaRPr sz="34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5000" y="9299581"/>
            <a:ext cx="516699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https://github.com/dnlksnvv/Trainova</a:t>
            </a:r>
            <a:endParaRPr sz="2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03300" y="2700324"/>
            <a:ext cx="9843770" cy="3164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600" spc="-1180" dirty="0">
                <a:solidFill>
                  <a:srgbClr val="FFFFFF"/>
                </a:solidFill>
              </a:rPr>
              <a:t>T</a:t>
            </a:r>
            <a:r>
              <a:rPr sz="20600" spc="-405" dirty="0">
                <a:solidFill>
                  <a:srgbClr val="FFFFFF"/>
                </a:solidFill>
              </a:rPr>
              <a:t>r</a:t>
            </a:r>
            <a:r>
              <a:rPr sz="20600" spc="-409" dirty="0">
                <a:solidFill>
                  <a:srgbClr val="FFFFFF"/>
                </a:solidFill>
              </a:rPr>
              <a:t>a</a:t>
            </a:r>
            <a:r>
              <a:rPr sz="20600" spc="-415" dirty="0">
                <a:solidFill>
                  <a:srgbClr val="FFFFFF"/>
                </a:solidFill>
              </a:rPr>
              <a:t>i</a:t>
            </a:r>
            <a:r>
              <a:rPr sz="20600" spc="-409" dirty="0">
                <a:solidFill>
                  <a:srgbClr val="FFFFFF"/>
                </a:solidFill>
              </a:rPr>
              <a:t>no</a:t>
            </a:r>
            <a:r>
              <a:rPr sz="20600" spc="-400" dirty="0">
                <a:solidFill>
                  <a:srgbClr val="FFFFFF"/>
                </a:solidFill>
              </a:rPr>
              <a:t>v</a:t>
            </a:r>
            <a:r>
              <a:rPr sz="20600" spc="-105" dirty="0">
                <a:solidFill>
                  <a:srgbClr val="FFFFFF"/>
                </a:solidFill>
              </a:rPr>
              <a:t>a</a:t>
            </a:r>
            <a:endParaRPr sz="20600" dirty="0"/>
          </a:p>
        </p:txBody>
      </p:sp>
      <p:sp>
        <p:nvSpPr>
          <p:cNvPr id="13" name="object 13"/>
          <p:cNvSpPr txBox="1"/>
          <p:nvPr/>
        </p:nvSpPr>
        <p:spPr>
          <a:xfrm>
            <a:off x="1346200" y="836934"/>
            <a:ext cx="100456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Trainova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object 8"/>
          <p:cNvPicPr/>
          <p:nvPr/>
        </p:nvPicPr>
        <p:blipFill rotWithShape="1">
          <a:blip r:embed="rId1" cstate="print"/>
          <a:srcRect r="54927"/>
          <a:stretch>
            <a:fillRect/>
          </a:stretch>
        </p:blipFill>
        <p:spPr>
          <a:xfrm>
            <a:off x="10938191" y="3314700"/>
            <a:ext cx="6688044" cy="4672598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346200" y="836934"/>
            <a:ext cx="100456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Trainova</a:t>
            </a:r>
            <a:endParaRPr sz="200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7338358" y="9352737"/>
            <a:ext cx="603884" cy="5105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00"/>
              </a:lnSpc>
            </a:pPr>
            <a:r>
              <a:rPr lang="ru-RU" spc="-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endParaRPr spc="-5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5334000" y="458093"/>
            <a:ext cx="5791200" cy="1209675"/>
          </a:xfrm>
          <a:prstGeom prst="rect">
            <a:avLst/>
          </a:prstGeom>
          <a:noFill/>
        </p:spPr>
        <p:txBody>
          <a:bodyPr wrap="square" rtlCol="0" anchor="t" anchorCtr="1">
            <a:noAutofit/>
          </a:bodyPr>
          <a:lstStyle/>
          <a:p>
            <a:r>
              <a:rPr lang="ru-RU" altLang="ru-RU" sz="6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Э</a:t>
            </a:r>
            <a:r>
              <a:rPr lang="ru-RU" altLang="ru-RU" sz="6600" dirty="0" smtClean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тапы работы</a:t>
            </a:r>
            <a:endParaRPr lang="en-US" altLang="ru-RU" sz="66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6753" y="3559008"/>
            <a:ext cx="24400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Backend</a:t>
            </a:r>
            <a:endParaRPr lang="ru-RU" sz="4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05424" y="4509382"/>
            <a:ext cx="2483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Frontend</a:t>
            </a:r>
            <a:endParaRPr lang="ru-RU" sz="4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17841" y="5372105"/>
            <a:ext cx="3879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Тестирование</a:t>
            </a:r>
            <a:endParaRPr lang="ru-RU" sz="4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6260" y="6239278"/>
            <a:ext cx="45821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Сбор материала</a:t>
            </a:r>
            <a:endParaRPr lang="ru-RU" sz="44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82858" y="3705076"/>
            <a:ext cx="5257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dirty="0" smtClean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Готовый	 </a:t>
            </a:r>
            <a:r>
              <a:rPr lang="en-US" sz="9600" dirty="0" smtClean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MVP</a:t>
            </a:r>
            <a:endParaRPr lang="ru-RU" sz="96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15" name="Соединительная линия уступом 14"/>
          <p:cNvCxnSpPr/>
          <p:nvPr/>
        </p:nvCxnSpPr>
        <p:spPr>
          <a:xfrm>
            <a:off x="6063576" y="3919186"/>
            <a:ext cx="5256953" cy="384720"/>
          </a:xfrm>
          <a:prstGeom prst="bentConnector3">
            <a:avLst>
              <a:gd name="adj1" fmla="val 3873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/>
          <p:cNvCxnSpPr>
            <a:stCxn id="8" idx="3"/>
          </p:cNvCxnSpPr>
          <p:nvPr/>
        </p:nvCxnSpPr>
        <p:spPr>
          <a:xfrm flipV="1">
            <a:off x="6097270" y="5143500"/>
            <a:ext cx="5180330" cy="613410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ная линия уступом 19"/>
          <p:cNvCxnSpPr>
            <a:stCxn id="10" idx="3"/>
          </p:cNvCxnSpPr>
          <p:nvPr/>
        </p:nvCxnSpPr>
        <p:spPr>
          <a:xfrm flipV="1">
            <a:off x="6258361" y="5342288"/>
            <a:ext cx="5087154" cy="1282346"/>
          </a:xfrm>
          <a:prstGeom prst="bentConnector3">
            <a:avLst>
              <a:gd name="adj1" fmla="val 63418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ная линия уступом 30"/>
          <p:cNvCxnSpPr>
            <a:stCxn id="7" idx="3"/>
          </p:cNvCxnSpPr>
          <p:nvPr/>
        </p:nvCxnSpPr>
        <p:spPr>
          <a:xfrm flipV="1">
            <a:off x="6089334" y="4894102"/>
            <a:ext cx="5231195" cy="1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571500"/>
            <a:ext cx="685800" cy="736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97250" y="2731926"/>
            <a:ext cx="17920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CI/CD</a:t>
            </a:r>
            <a:endParaRPr lang="en-US" sz="4400" dirty="0" smtClean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22" name="Соединительная линия уступом 21"/>
          <p:cNvCxnSpPr>
            <a:stCxn id="21" idx="3"/>
          </p:cNvCxnSpPr>
          <p:nvPr/>
        </p:nvCxnSpPr>
        <p:spPr>
          <a:xfrm>
            <a:off x="6089334" y="3116647"/>
            <a:ext cx="5174168" cy="760687"/>
          </a:xfrm>
          <a:prstGeom prst="bentConnector3">
            <a:avLst>
              <a:gd name="adj1" fmla="val 4751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8288000" cy="1031562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D165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759738" y="0"/>
            <a:ext cx="4528261" cy="5379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54065" y="6083050"/>
            <a:ext cx="4033935" cy="42255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700" y="774700"/>
            <a:ext cx="431800" cy="4953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" y="723900"/>
            <a:ext cx="571500" cy="58420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346200" y="836934"/>
            <a:ext cx="100456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Trainova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17351235" y="9334500"/>
            <a:ext cx="603884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00"/>
              </a:lnSpc>
            </a:pPr>
            <a:r>
              <a:rPr lang="en-US" altLang="ru-RU" spc="-5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endParaRPr lang="en-US" altLang="ru-RU" spc="-5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680873" y="381255"/>
            <a:ext cx="69262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7200" dirty="0" smtClean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Материалы для приложения</a:t>
            </a:r>
            <a:endParaRPr lang="en-US" altLang="ru-RU" sz="72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148" y="3138011"/>
            <a:ext cx="6896100" cy="68961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1320" y="3138011"/>
            <a:ext cx="6896100" cy="6896100"/>
          </a:xfrm>
          <a:prstGeom prst="rect">
            <a:avLst/>
          </a:prstGeom>
        </p:spPr>
      </p:pic>
      <p:pic>
        <p:nvPicPr>
          <p:cNvPr id="12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571500"/>
            <a:ext cx="685800" cy="73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D165C"/>
          </a:solidFill>
        </p:spPr>
        <p:txBody>
          <a:bodyPr wrap="square" lIns="0" tIns="0" rIns="0" bIns="0" rtlCol="0"/>
          <a:lstStyle/>
          <a:p>
            <a:endParaRPr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985500" y="0"/>
              <a:ext cx="7302500" cy="5372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56258"/>
              <a:ext cx="15880397" cy="87307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700" y="774700"/>
              <a:ext cx="431800" cy="495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500" y="723900"/>
              <a:ext cx="571500" cy="584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46200" y="836934"/>
            <a:ext cx="100456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Trainova</a:t>
            </a:r>
            <a:endParaRPr sz="200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17382174" y="9388753"/>
            <a:ext cx="603884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00"/>
              </a:lnSpc>
            </a:pPr>
            <a:r>
              <a:rPr lang="en-US" altLang="ru-RU" spc="-25" dirty="0" smtClean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3</a:t>
            </a:r>
            <a:endParaRPr lang="en-US" altLang="ru-RU" spc="-25" dirty="0" smtClean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800600" y="339635"/>
            <a:ext cx="38779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sz="7200" dirty="0" smtClean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Frontend</a:t>
            </a:r>
            <a:endParaRPr lang="en-US" altLang="ru-RU" sz="66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2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571500"/>
            <a:ext cx="685800" cy="7366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9533" y="0"/>
            <a:ext cx="4872789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D165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-4763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985500" y="0"/>
              <a:ext cx="7302500" cy="5372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56258"/>
              <a:ext cx="15880397" cy="87307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700" y="774700"/>
              <a:ext cx="431800" cy="495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500" y="723900"/>
              <a:ext cx="571500" cy="584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46200" y="836934"/>
            <a:ext cx="100456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Trainova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020050" y="545938"/>
            <a:ext cx="2247900" cy="952824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358900" marR="5080" indent="-1346835">
              <a:lnSpc>
                <a:spcPts val="7170"/>
              </a:lnSpc>
              <a:spcBef>
                <a:spcPts val="230"/>
              </a:spcBef>
            </a:pPr>
            <a:r>
              <a:rPr lang="en-US" spc="-25" dirty="0" smtClean="0">
                <a:solidFill>
                  <a:srgbClr val="FFFFFF"/>
                </a:solidFill>
              </a:rPr>
              <a:t>CI/CD</a:t>
            </a:r>
            <a:endParaRPr spc="-25" dirty="0">
              <a:solidFill>
                <a:srgbClr val="FFFFFF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6705327" y="9175978"/>
            <a:ext cx="1158399" cy="672465"/>
          </a:xfrm>
          <a:prstGeom prst="rect">
            <a:avLst/>
          </a:prstGeom>
          <a:solidFill>
            <a:srgbClr val="1D1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17349126" y="9420241"/>
            <a:ext cx="603884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00"/>
              </a:lnSpc>
            </a:pPr>
            <a:r>
              <a:rPr lang="en-US" spc="-25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4</a:t>
            </a:r>
            <a:endParaRPr lang="en-US" spc="-25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571500"/>
            <a:ext cx="685800" cy="736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1325" y="1498762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Backend</a:t>
            </a:r>
            <a:endParaRPr lang="ru-RU" sz="3600" b="1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579350" y="154211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Frontend</a:t>
            </a:r>
            <a:endParaRPr lang="ru-RU" sz="36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507" y="2430586"/>
            <a:ext cx="8038219" cy="791343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30586"/>
            <a:ext cx="8038219" cy="791343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507" y="3415869"/>
            <a:ext cx="2926592" cy="4507616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15869"/>
            <a:ext cx="2922963" cy="436386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797" y="3415869"/>
            <a:ext cx="2926592" cy="4497281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>
          <a:xfrm>
            <a:off x="336550" y="3673340"/>
            <a:ext cx="1794857" cy="228600"/>
          </a:xfrm>
          <a:prstGeom prst="rect">
            <a:avLst/>
          </a:prstGeom>
          <a:solidFill>
            <a:srgbClr val="010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9842500" y="3771900"/>
            <a:ext cx="2349500" cy="279130"/>
          </a:xfrm>
          <a:prstGeom prst="rect">
            <a:avLst/>
          </a:prstGeom>
          <a:solidFill>
            <a:srgbClr val="010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112" y="3453739"/>
            <a:ext cx="2940614" cy="4535178"/>
          </a:xfrm>
          <a:prstGeom prst="rect">
            <a:avLst/>
          </a:prstGeom>
        </p:spPr>
      </p:pic>
      <p:sp>
        <p:nvSpPr>
          <p:cNvPr id="34" name="Прямоугольник 33"/>
          <p:cNvSpPr/>
          <p:nvPr/>
        </p:nvSpPr>
        <p:spPr>
          <a:xfrm>
            <a:off x="5411797" y="3704820"/>
            <a:ext cx="2360603" cy="298180"/>
          </a:xfrm>
          <a:prstGeom prst="rect">
            <a:avLst/>
          </a:prstGeom>
          <a:solidFill>
            <a:srgbClr val="010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14942161" y="3771900"/>
            <a:ext cx="2425353" cy="279130"/>
          </a:xfrm>
          <a:prstGeom prst="rect">
            <a:avLst/>
          </a:prstGeom>
          <a:solidFill>
            <a:srgbClr val="010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D165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759738" y="0"/>
            <a:ext cx="4528261" cy="5379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54065" y="6061403"/>
            <a:ext cx="4033935" cy="42255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700" y="774700"/>
            <a:ext cx="431800" cy="4953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" y="723900"/>
            <a:ext cx="571500" cy="58420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346200" y="836934"/>
            <a:ext cx="100456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Trainova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17449800" y="9486900"/>
            <a:ext cx="603884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00"/>
              </a:lnSpc>
            </a:pPr>
            <a:r>
              <a:rPr lang="en-US" spc="-5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5</a:t>
            </a:r>
            <a:endParaRPr lang="en-US" spc="-5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477000" y="68580"/>
            <a:ext cx="595630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4400" dirty="0" smtClean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Развёртывание</a:t>
            </a:r>
            <a:endParaRPr lang="ru-RU" altLang="ru-RU" sz="4400" dirty="0" smtClean="0">
              <a:solidFill>
                <a:schemeClr val="bg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36934"/>
            <a:ext cx="11638087" cy="9342087"/>
          </a:xfrm>
          <a:prstGeom prst="rect">
            <a:avLst/>
          </a:prstGeom>
        </p:spPr>
      </p:pic>
      <p:pic>
        <p:nvPicPr>
          <p:cNvPr id="11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571500"/>
            <a:ext cx="685800" cy="73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6200" y="836934"/>
            <a:ext cx="100456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Microsoft Sans Serif" panose="020B0604020202020204"/>
                <a:cs typeface="Microsoft Sans Serif" panose="020B0604020202020204"/>
              </a:rPr>
              <a:t>Trainova</a:t>
            </a:r>
            <a:endParaRPr sz="20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7449800" y="9410700"/>
            <a:ext cx="603884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00"/>
              </a:lnSpc>
            </a:pPr>
            <a:r>
              <a:rPr lang="en-US" altLang="ru-RU" spc="-5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6</a:t>
            </a:r>
            <a:endParaRPr lang="en-US" altLang="ru-RU" spc="-5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6705600" y="630664"/>
            <a:ext cx="4267200" cy="12096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ru-RU" sz="7200" dirty="0" smtClean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Backend</a:t>
            </a:r>
            <a:endParaRPr lang="en-US" altLang="ru-RU" sz="72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6" name="Изображение 1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>
                        <a14:foregroundMark x1="59025" y1="29953" x2="59025" y2="29953"/>
                      </a14:backgroundRemoval>
                    </a14:imgEffect>
                  </a14:imgLayer>
                </a14:imgProps>
              </a:ext>
            </a:extLst>
          </a:blip>
          <a:srcRect l="18627" t="10526" r="20588" b="14035"/>
          <a:stretch>
            <a:fillRect/>
          </a:stretch>
        </p:blipFill>
        <p:spPr>
          <a:xfrm>
            <a:off x="2819400" y="3505200"/>
            <a:ext cx="4724401" cy="3276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69" b="68257" l="4828" r="736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49" t="4805" r="31794" b="37542"/>
          <a:stretch>
            <a:fillRect/>
          </a:stretch>
        </p:blipFill>
        <p:spPr>
          <a:xfrm>
            <a:off x="10744200" y="3543300"/>
            <a:ext cx="4846638" cy="32766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895600" y="4191000"/>
            <a:ext cx="2667000" cy="1752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820400" y="4762500"/>
            <a:ext cx="3429000" cy="990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4249400" y="4838700"/>
            <a:ext cx="533400" cy="4572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5334000" y="3695700"/>
            <a:ext cx="1828800" cy="16002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Изображение 1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>
                        <a14:foregroundMark x1="59025" y1="29953" x2="59025" y2="29953"/>
                      </a14:backgroundRemoval>
                    </a14:imgEffect>
                  </a14:imgLayer>
                </a14:imgProps>
              </a:ext>
            </a:extLst>
          </a:blip>
          <a:srcRect l="54411" t="14035" r="27452" b="52632"/>
          <a:stretch>
            <a:fillRect/>
          </a:stretch>
        </p:blipFill>
        <p:spPr>
          <a:xfrm>
            <a:off x="5980896" y="3695700"/>
            <a:ext cx="1219737" cy="1252702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14058900" y="3598150"/>
            <a:ext cx="1029236" cy="135025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4325600" y="3924300"/>
            <a:ext cx="1066800" cy="102410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14973300" y="3695700"/>
            <a:ext cx="305336" cy="43585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Изображение 1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>
                        <a14:foregroundMark x1="59025" y1="29953" x2="59025" y2="29953"/>
                      </a14:backgroundRemoval>
                    </a14:imgEffect>
                  </a14:imgLayer>
                </a14:imgProps>
              </a:ext>
            </a:extLst>
          </a:blip>
          <a:srcRect l="54411" t="14035" r="27452" b="52632"/>
          <a:stretch>
            <a:fillRect/>
          </a:stretch>
        </p:blipFill>
        <p:spPr>
          <a:xfrm>
            <a:off x="14027933" y="3693132"/>
            <a:ext cx="1219737" cy="125270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85296" y="4377542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 Black" panose="020B0A04020102020204" charset="0"/>
              </a:rPr>
              <a:t>Auth service</a:t>
            </a:r>
            <a:endParaRPr lang="ru-RU" sz="3600" dirty="0">
              <a:latin typeface="Arial Black" panose="020B0A040201020202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11816" y="4377541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 Black" panose="020B0A04020102020204" charset="0"/>
              </a:rPr>
              <a:t>Workout service</a:t>
            </a:r>
            <a:endParaRPr lang="ru-RU" sz="3600" dirty="0">
              <a:latin typeface="Arial Black" panose="020B0A04020102020204" charset="0"/>
            </a:endParaRPr>
          </a:p>
        </p:txBody>
      </p:sp>
      <p:pic>
        <p:nvPicPr>
          <p:cNvPr id="23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" y="571500"/>
            <a:ext cx="685800" cy="73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4656" y="-26294"/>
            <a:ext cx="18302656" cy="1031329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D165C"/>
          </a:solidFill>
        </p:spPr>
        <p:txBody>
          <a:bodyPr wrap="square" lIns="0" tIns="0" rIns="0" bIns="0" rtlCol="0"/>
          <a:lstStyle/>
          <a:p>
            <a:endParaRPr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745083" y="-26294"/>
            <a:ext cx="4528261" cy="53791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54064" y="6061402"/>
            <a:ext cx="4033935" cy="42255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700" y="774700"/>
            <a:ext cx="431800" cy="4953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" y="723900"/>
            <a:ext cx="571500" cy="58420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346200" y="836934"/>
            <a:ext cx="100456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Trainova</a:t>
            </a:r>
            <a:endParaRPr sz="200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17395589" y="9410700"/>
            <a:ext cx="603884" cy="499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3900"/>
              </a:lnSpc>
            </a:pPr>
            <a:r>
              <a:rPr lang="en-US" spc="-5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7</a:t>
            </a:r>
            <a:endParaRPr lang="en-US" spc="-5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714999" y="632702"/>
            <a:ext cx="743674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6600" dirty="0" smtClean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Тестирование</a:t>
            </a:r>
            <a:endParaRPr lang="en-US" altLang="ru-RU" sz="60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7700" y="2436158"/>
            <a:ext cx="7658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Протестированные части приложения</a:t>
            </a:r>
            <a:endParaRPr lang="ru-RU" sz="48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700" y="4576678"/>
            <a:ext cx="7004614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SzPct val="103000"/>
              <a:buFont typeface="Arial" panose="020B0604020202020204" pitchFamily="34" charset="0"/>
              <a:buChar char="•"/>
            </a:pPr>
            <a:r>
              <a:rPr lang="ru-RU" sz="4800" dirty="0" smtClean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Сервис упражнений</a:t>
            </a:r>
            <a:endParaRPr lang="ru-RU" sz="4800" dirty="0" smtClean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Clr>
                <a:schemeClr val="bg1"/>
              </a:buClr>
              <a:buSzPct val="103000"/>
              <a:buFont typeface="Arial" panose="020B0604020202020204" pitchFamily="34" charset="0"/>
              <a:buChar char="•"/>
            </a:pPr>
            <a:r>
              <a:rPr lang="ru-RU" sz="4800" dirty="0" smtClean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Сервис тренировок</a:t>
            </a:r>
            <a:endParaRPr lang="ru-RU" sz="4800" dirty="0" smtClean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Clr>
                <a:schemeClr val="bg1"/>
              </a:buClr>
              <a:buSzPct val="103000"/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API </a:t>
            </a:r>
            <a:r>
              <a:rPr lang="ru-RU" sz="4800" dirty="0" smtClean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маршруты</a:t>
            </a:r>
            <a:endParaRPr lang="ru-RU" sz="4800" dirty="0" smtClean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Clr>
                <a:schemeClr val="bg1"/>
              </a:buClr>
              <a:buSzPct val="103000"/>
              <a:buFont typeface="Arial" panose="020B0604020202020204" pitchFamily="34" charset="0"/>
              <a:buChar char="•"/>
            </a:pPr>
            <a:r>
              <a:rPr lang="ru-RU" sz="4800" dirty="0" smtClean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Работа с БД</a:t>
            </a:r>
            <a:endParaRPr lang="ru-RU" sz="4800" dirty="0" smtClean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indent="-457200">
              <a:buClr>
                <a:schemeClr val="bg1"/>
              </a:buClr>
              <a:buSzPct val="103000"/>
              <a:buFont typeface="Arial" panose="020B0604020202020204" pitchFamily="34" charset="0"/>
              <a:buChar char="•"/>
            </a:pPr>
            <a:r>
              <a:rPr lang="ru-RU" sz="4800" dirty="0" smtClean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Сервис авторизации</a:t>
            </a:r>
            <a:endParaRPr lang="en-US" altLang="ru-RU" sz="48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138" y="2826596"/>
            <a:ext cx="8473947" cy="4526799"/>
          </a:xfrm>
          <a:prstGeom prst="rect">
            <a:avLst/>
          </a:prstGeom>
        </p:spPr>
      </p:pic>
      <p:pic>
        <p:nvPicPr>
          <p:cNvPr id="13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571500"/>
            <a:ext cx="685800" cy="73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10128"/>
            <a:ext cx="10828020" cy="5777230"/>
            <a:chOff x="0" y="4510128"/>
            <a:chExt cx="10828020" cy="577723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83641" y="4514141"/>
              <a:ext cx="9043816" cy="577285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10128"/>
              <a:ext cx="5814971" cy="577687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59738" y="0"/>
            <a:ext cx="4528261" cy="537915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54064" y="6061402"/>
            <a:ext cx="4033935" cy="42255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7700" y="774700"/>
            <a:ext cx="431800" cy="4953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63317" y="2241743"/>
            <a:ext cx="6948666" cy="765771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1500" y="723900"/>
            <a:ext cx="571500" cy="5842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346200" y="836934"/>
            <a:ext cx="100456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chemeClr val="bg1"/>
                </a:solidFill>
                <a:latin typeface="Microsoft Sans Serif" panose="020B0604020202020204"/>
                <a:cs typeface="Microsoft Sans Serif" panose="020B0604020202020204"/>
              </a:rPr>
              <a:t>Trainova</a:t>
            </a:r>
            <a:endParaRPr sz="2000" dirty="0">
              <a:solidFill>
                <a:schemeClr val="bg1"/>
              </a:solidFill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001337" y="1265157"/>
            <a:ext cx="9249507" cy="8976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900"/>
              </a:lnSpc>
              <a:spcBef>
                <a:spcPts val="100"/>
              </a:spcBef>
            </a:pPr>
            <a:r>
              <a:rPr sz="7200" dirty="0">
                <a:solidFill>
                  <a:srgbClr val="FFFFFF"/>
                </a:solidFill>
              </a:rPr>
              <a:t>Ждём</a:t>
            </a:r>
            <a:r>
              <a:rPr sz="7200" spc="-210" dirty="0">
                <a:solidFill>
                  <a:srgbClr val="FFFFFF"/>
                </a:solidFill>
              </a:rPr>
              <a:t> </a:t>
            </a:r>
            <a:r>
              <a:rPr sz="7200" dirty="0">
                <a:solidFill>
                  <a:srgbClr val="FFFFFF"/>
                </a:solidFill>
              </a:rPr>
              <a:t>вас</a:t>
            </a:r>
            <a:r>
              <a:rPr sz="7200" spc="-204" dirty="0">
                <a:solidFill>
                  <a:srgbClr val="FFFFFF"/>
                </a:solidFill>
              </a:rPr>
              <a:t> </a:t>
            </a:r>
            <a:r>
              <a:rPr sz="7200" dirty="0">
                <a:solidFill>
                  <a:srgbClr val="FFFFFF"/>
                </a:solidFill>
              </a:rPr>
              <a:t>на</a:t>
            </a:r>
            <a:r>
              <a:rPr sz="7200" spc="-204" dirty="0">
                <a:solidFill>
                  <a:srgbClr val="FFFFFF"/>
                </a:solidFill>
              </a:rPr>
              <a:t> </a:t>
            </a:r>
            <a:r>
              <a:rPr sz="7200" spc="-85" dirty="0">
                <a:solidFill>
                  <a:srgbClr val="FFFFFF"/>
                </a:solidFill>
              </a:rPr>
              <a:t>GitHub!</a:t>
            </a:r>
            <a:endParaRPr sz="2800" dirty="0"/>
          </a:p>
        </p:txBody>
      </p:sp>
      <p:pic>
        <p:nvPicPr>
          <p:cNvPr id="12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7200" y="571500"/>
            <a:ext cx="685800" cy="736600"/>
          </a:xfrm>
          <a:prstGeom prst="rect">
            <a:avLst/>
          </a:prstGeom>
        </p:spPr>
      </p:pic>
      <p:pic>
        <p:nvPicPr>
          <p:cNvPr id="11" name="Изображение 10" descr="qr-cod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400" y="3924300"/>
            <a:ext cx="4245610" cy="4245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</Words>
  <Application>WPS Presentation</Application>
  <PresentationFormat>Произвольный</PresentationFormat>
  <Paragraphs>82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SimSun</vt:lpstr>
      <vt:lpstr>Wingdings</vt:lpstr>
      <vt:lpstr>Microsoft Sans Serif</vt:lpstr>
      <vt:lpstr>Calibri</vt:lpstr>
      <vt:lpstr>Microsoft Sans Serif</vt:lpstr>
      <vt:lpstr>Arial Black</vt:lpstr>
      <vt:lpstr>Microsoft YaHei</vt:lpstr>
      <vt:lpstr>Arial Unicode MS</vt:lpstr>
      <vt:lpstr>Office Theme</vt:lpstr>
      <vt:lpstr>Trainova</vt:lpstr>
      <vt:lpstr>PowerPoint 演示文稿</vt:lpstr>
      <vt:lpstr>PowerPoint 演示文稿</vt:lpstr>
      <vt:lpstr>PowerPoint 演示文稿</vt:lpstr>
      <vt:lpstr>CI/CD</vt:lpstr>
      <vt:lpstr>PowerPoint 演示文稿</vt:lpstr>
      <vt:lpstr>PowerPoint 演示文稿</vt:lpstr>
      <vt:lpstr>PowerPoint 演示文稿</vt:lpstr>
      <vt:lpstr>Ждём вас на GitHub!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Копия Trainova-PitchDeck-Demo</dc:title>
  <dc:creator>Егор Мануковский</dc:creator>
  <cp:lastModifiedBy>kito</cp:lastModifiedBy>
  <cp:revision>33</cp:revision>
  <dcterms:created xsi:type="dcterms:W3CDTF">2025-03-23T06:36:00Z</dcterms:created>
  <dcterms:modified xsi:type="dcterms:W3CDTF">2025-05-04T07:56:41Z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2025-03-22T15:00:00Z</vt:filetime>
  </property>
  <property fmtid="{D5CDD505-2E9C-101B-9397-08002B2CF9AE}" pid="3" name="Creator">
    <vt:lpwstr>Keynote</vt:lpwstr>
  </property>
  <property fmtid="{D5CDD505-2E9C-101B-9397-08002B2CF9AE}" pid="4" name="LastSaved">
    <vt:filetime>2025-03-23T15:00:00Z</vt:filetime>
  </property>
  <property fmtid="{D5CDD505-2E9C-101B-9397-08002B2CF9AE}" pid="5" name="Producer">
    <vt:lpwstr>macOS Версия 15.3.1 (Выпуск 24D70) Quartz PDFContext</vt:lpwstr>
  </property>
  <property fmtid="{D5CDD505-2E9C-101B-9397-08002B2CF9AE}" pid="6" name="ICV">
    <vt:lpwstr>C231934F48FE4622B7A38B7951D7657B_13</vt:lpwstr>
  </property>
  <property fmtid="{D5CDD505-2E9C-101B-9397-08002B2CF9AE}" pid="7" name="KSOProductBuildVer">
    <vt:lpwstr>1049-12.2.0.20795</vt:lpwstr>
  </property>
</Properties>
</file>